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4" r:id="rId3"/>
  </p:sldMasterIdLst>
  <p:notesMasterIdLst>
    <p:notesMasterId r:id="rId7"/>
  </p:notesMasterIdLst>
  <p:sldIdLst>
    <p:sldId id="256" r:id="rId4"/>
    <p:sldId id="257" r:id="rId5"/>
    <p:sldId id="272" r:id="rId6"/>
    <p:sldId id="274" r:id="rId8"/>
    <p:sldId id="267" r:id="rId9"/>
    <p:sldId id="277" r:id="rId10"/>
    <p:sldId id="275" r:id="rId11"/>
    <p:sldId id="263" r:id="rId12"/>
    <p:sldId id="268" r:id="rId13"/>
    <p:sldId id="276" r:id="rId14"/>
    <p:sldId id="271" r:id="rId15"/>
    <p:sldId id="260" r:id="rId16"/>
  </p:sldIdLst>
  <p:sldSz cx="12192000" cy="6858000"/>
  <p:notesSz cx="6858000" cy="9144000"/>
  <p:embeddedFontLst>
    <p:embeddedFont>
      <p:font typeface="DejaVu Math TeX Gyre" panose="02000503000000000000" charset="0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71" userDrawn="1">
          <p15:clr>
            <a:srgbClr val="A4A3A4"/>
          </p15:clr>
        </p15:guide>
        <p15:guide id="4" pos="7217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0B14"/>
    <a:srgbClr val="FFFFFF"/>
    <a:srgbClr val="9B0D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1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251" y="97"/>
      </p:cViewPr>
      <p:guideLst>
        <p:guide orient="horz" pos="2160"/>
        <p:guide pos="3840"/>
        <p:guide pos="471"/>
        <p:guide pos="7217"/>
        <p:guide orient="horz" pos="8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1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1F96-85B0-480F-8B54-F79187E3EF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ADCDF-FBBD-4D8C-96C1-608A276DBA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CDF-FBBD-4D8C-96C1-608A276DBA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CDF-FBBD-4D8C-96C1-608A276DBA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CDF-FBBD-4D8C-96C1-608A276DBA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CDF-FBBD-4D8C-96C1-608A276DBA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1" b="14193"/>
          <a:stretch>
            <a:fillRect/>
          </a:stretch>
        </p:blipFill>
        <p:spPr>
          <a:xfrm>
            <a:off x="1" y="0"/>
            <a:ext cx="12192000" cy="48387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48387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9" name="矩形 8"/>
          <p:cNvSpPr/>
          <p:nvPr userDrawn="1"/>
        </p:nvSpPr>
        <p:spPr>
          <a:xfrm>
            <a:off x="0" y="4838700"/>
            <a:ext cx="12192000" cy="114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826510" y="5604510"/>
            <a:ext cx="4538980" cy="12534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汇报人：大山</a:t>
            </a:r>
            <a:endParaRPr lang="zh-CN" altLang="en-US" dirty="0" smtClean="0"/>
          </a:p>
          <a:p>
            <a:pPr lvl="0"/>
            <a:r>
              <a:rPr lang="zh-CN" altLang="en-US" dirty="0" smtClean="0"/>
              <a:t>时间：</a:t>
            </a:r>
            <a:r>
              <a:rPr lang="en-US" altLang="zh-CN" dirty="0" smtClean="0"/>
              <a:t>20xx</a:t>
            </a:r>
            <a:r>
              <a:rPr lang="zh-CN" altLang="en-US" dirty="0" smtClean="0"/>
              <a:t>年</a:t>
            </a:r>
            <a:r>
              <a:rPr lang="en-US" altLang="zh-CN" dirty="0" smtClean="0"/>
              <a:t>x</a:t>
            </a:r>
            <a:r>
              <a:rPr lang="zh-CN" altLang="en-US" dirty="0" smtClean="0"/>
              <a:t>月</a:t>
            </a:r>
            <a:r>
              <a:rPr lang="en-US" altLang="zh-CN" dirty="0" smtClean="0"/>
              <a:t>x</a:t>
            </a:r>
            <a:r>
              <a:rPr lang="zh-CN" altLang="en-US" dirty="0" smtClean="0"/>
              <a:t>日</a:t>
            </a:r>
            <a:endParaRPr lang="zh-CN" altLang="en-US" dirty="0" smtClean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1908274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73" y="221580"/>
            <a:ext cx="2072648" cy="742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8" b="14191"/>
          <a:stretch>
            <a:fillRect/>
          </a:stretch>
        </p:blipFill>
        <p:spPr>
          <a:xfrm>
            <a:off x="0" y="780023"/>
            <a:ext cx="12192000" cy="5387786"/>
          </a:xfrm>
          <a:prstGeom prst="rect">
            <a:avLst/>
          </a:prstGeom>
        </p:spPr>
      </p:pic>
      <p:sp>
        <p:nvSpPr>
          <p:cNvPr id="134" name="矩形 133"/>
          <p:cNvSpPr/>
          <p:nvPr userDrawn="1"/>
        </p:nvSpPr>
        <p:spPr>
          <a:xfrm>
            <a:off x="0" y="780023"/>
            <a:ext cx="12192000" cy="538571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784459" y="2553766"/>
            <a:ext cx="8752237" cy="12800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8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228600" lvl="0" indent="-228600" algn="ctr"/>
            <a:r>
              <a:rPr lang="zh-CN" altLang="en-US" dirty="0" smtClean="0"/>
              <a:t>编辑母版文本样式</a:t>
            </a:r>
            <a:endParaRPr lang="en-US" altLang="zh-CN" dirty="0" smtClean="0"/>
          </a:p>
        </p:txBody>
      </p:sp>
      <p:sp>
        <p:nvSpPr>
          <p:cNvPr id="196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891052" y="4789356"/>
            <a:ext cx="4539050" cy="50425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20XX</a:t>
            </a:r>
            <a:r>
              <a:rPr lang="zh-CN" altLang="en-US" dirty="0" smtClean="0"/>
              <a:t>年</a:t>
            </a:r>
            <a:r>
              <a:rPr lang="en-US" altLang="zh-CN" dirty="0" smtClean="0"/>
              <a:t>X</a:t>
            </a:r>
            <a:r>
              <a:rPr lang="zh-CN" altLang="en-US" dirty="0" smtClean="0"/>
              <a:t>月</a:t>
            </a:r>
            <a:r>
              <a:rPr lang="en-US" altLang="zh-CN" dirty="0" smtClean="0"/>
              <a:t>X</a:t>
            </a:r>
            <a:r>
              <a:rPr lang="zh-CN" altLang="en-US" dirty="0" smtClean="0"/>
              <a:t>日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2" y="1096697"/>
            <a:ext cx="2072648" cy="742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wrap="square">
            <a:norm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SC_3189"/>
          <p:cNvPicPr>
            <a:picLocks noChangeAspect="1"/>
          </p:cNvPicPr>
          <p:nvPr userDrawn="1"/>
        </p:nvPicPr>
        <p:blipFill>
          <a:blip r:embed="rId2"/>
          <a:srcRect l="6192" r="6635"/>
          <a:stretch>
            <a:fillRect/>
          </a:stretch>
        </p:blipFill>
        <p:spPr>
          <a:xfrm>
            <a:off x="0" y="0"/>
            <a:ext cx="399605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3995879" cy="68580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691" y="-82146"/>
            <a:ext cx="3853006" cy="37005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8" t="18494" r="7827" b="22803"/>
          <a:stretch>
            <a:fillRect/>
          </a:stretch>
        </p:blipFill>
        <p:spPr>
          <a:xfrm>
            <a:off x="9992873" y="227655"/>
            <a:ext cx="1855156" cy="6036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-624114" y="4905830"/>
            <a:ext cx="13948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33462" r="1274" b="30750"/>
          <a:stretch>
            <a:fillRect/>
          </a:stretch>
        </p:blipFill>
        <p:spPr>
          <a:xfrm>
            <a:off x="0" y="1847850"/>
            <a:ext cx="12192000" cy="299085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86" b="17049"/>
          <a:stretch>
            <a:fillRect/>
          </a:stretch>
        </p:blipFill>
        <p:spPr>
          <a:xfrm>
            <a:off x="0" y="1878540"/>
            <a:ext cx="12192000" cy="2997201"/>
          </a:xfrm>
          <a:prstGeom prst="rect">
            <a:avLst/>
          </a:prstGeom>
        </p:spPr>
      </p:pic>
      <p:sp>
        <p:nvSpPr>
          <p:cNvPr id="49" name="矩形 48"/>
          <p:cNvSpPr/>
          <p:nvPr userDrawn="1"/>
        </p:nvSpPr>
        <p:spPr>
          <a:xfrm>
            <a:off x="0" y="1829470"/>
            <a:ext cx="12192000" cy="3046271"/>
          </a:xfrm>
          <a:prstGeom prst="rect">
            <a:avLst/>
          </a:prstGeom>
          <a:solidFill>
            <a:schemeClr val="tx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0" hasCustomPrompt="1"/>
          </p:nvPr>
        </p:nvSpPr>
        <p:spPr>
          <a:xfrm>
            <a:off x="-10706" y="2700990"/>
            <a:ext cx="12202706" cy="12845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点击输入章节标题</a:t>
            </a:r>
            <a:endParaRPr lang="zh-CN" altLang="en-US" dirty="0"/>
          </a:p>
        </p:txBody>
      </p:sp>
      <p:pic>
        <p:nvPicPr>
          <p:cNvPr id="112" name="图片 111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8" t="18494" r="7827" b="22803"/>
          <a:stretch>
            <a:fillRect/>
          </a:stretch>
        </p:blipFill>
        <p:spPr>
          <a:xfrm>
            <a:off x="9982482" y="1171389"/>
            <a:ext cx="1855156" cy="603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5661598" y="99834"/>
            <a:ext cx="923352" cy="916166"/>
          </a:xfrm>
          <a:prstGeom prst="ellipse">
            <a:avLst/>
          </a:prstGeom>
          <a:solidFill>
            <a:srgbClr val="940D14"/>
          </a:solidFill>
          <a:ln w="38100">
            <a:solidFill>
              <a:srgbClr val="940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-1"/>
            <a:ext cx="12240000" cy="648000"/>
          </a:xfrm>
          <a:prstGeom prst="rect">
            <a:avLst/>
          </a:prstGeom>
          <a:solidFill>
            <a:srgbClr val="940D14"/>
          </a:solidFill>
          <a:ln>
            <a:solidFill>
              <a:srgbClr val="940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V="1">
            <a:off x="-43247" y="539283"/>
            <a:ext cx="5649702" cy="36000"/>
          </a:xfrm>
          <a:prstGeom prst="rect">
            <a:avLst/>
          </a:prstGeom>
          <a:solidFill>
            <a:srgbClr val="940D1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/>
          <a:srcRect b="47475"/>
          <a:stretch>
            <a:fillRect/>
          </a:stretch>
        </p:blipFill>
        <p:spPr>
          <a:xfrm>
            <a:off x="5606455" y="52165"/>
            <a:ext cx="1033638" cy="531567"/>
          </a:xfrm>
          <a:prstGeom prst="rect">
            <a:avLst/>
          </a:prstGeom>
          <a:solidFill>
            <a:srgbClr val="940D14"/>
          </a:solidFill>
        </p:spPr>
      </p:pic>
      <p:sp>
        <p:nvSpPr>
          <p:cNvPr id="15" name="矩形 14"/>
          <p:cNvSpPr/>
          <p:nvPr userDrawn="1"/>
        </p:nvSpPr>
        <p:spPr>
          <a:xfrm flipV="1">
            <a:off x="6640093" y="529564"/>
            <a:ext cx="5551907" cy="45719"/>
          </a:xfrm>
          <a:prstGeom prst="rect">
            <a:avLst/>
          </a:prstGeom>
          <a:solidFill>
            <a:srgbClr val="940D1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5668913" y="113827"/>
            <a:ext cx="902173" cy="902173"/>
            <a:chOff x="1775911" y="868996"/>
            <a:chExt cx="1062539" cy="1062539"/>
          </a:xfrm>
        </p:grpSpPr>
        <p:sp>
          <p:nvSpPr>
            <p:cNvPr id="17" name="椭圆 16"/>
            <p:cNvSpPr/>
            <p:nvPr/>
          </p:nvSpPr>
          <p:spPr>
            <a:xfrm>
              <a:off x="1787817" y="877194"/>
              <a:ext cx="1039486" cy="10394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11" y="868996"/>
              <a:ext cx="1062539" cy="1062539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202" y="-53986"/>
            <a:ext cx="2597121" cy="755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87733" y="-65452"/>
            <a:ext cx="2597121" cy="749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8" b="14191"/>
          <a:stretch>
            <a:fillRect/>
          </a:stretch>
        </p:blipFill>
        <p:spPr>
          <a:xfrm>
            <a:off x="0" y="780023"/>
            <a:ext cx="12192000" cy="5387786"/>
          </a:xfrm>
          <a:prstGeom prst="rect">
            <a:avLst/>
          </a:prstGeom>
        </p:spPr>
      </p:pic>
      <p:sp>
        <p:nvSpPr>
          <p:cNvPr id="134" name="矩形 133"/>
          <p:cNvSpPr/>
          <p:nvPr userDrawn="1"/>
        </p:nvSpPr>
        <p:spPr>
          <a:xfrm>
            <a:off x="0" y="780023"/>
            <a:ext cx="12192000" cy="538571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784459" y="2553766"/>
            <a:ext cx="8752237" cy="12800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8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228600" lvl="0" indent="-228600" algn="ctr"/>
            <a:r>
              <a:rPr lang="zh-CN" altLang="en-US" dirty="0" smtClean="0"/>
              <a:t>编辑母版文本样式</a:t>
            </a:r>
            <a:endParaRPr lang="en-US" altLang="zh-CN" dirty="0" smtClean="0"/>
          </a:p>
        </p:txBody>
      </p:sp>
      <p:sp>
        <p:nvSpPr>
          <p:cNvPr id="196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891052" y="4789356"/>
            <a:ext cx="4539050" cy="50425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20XX</a:t>
            </a:r>
            <a:r>
              <a:rPr lang="zh-CN" altLang="en-US" dirty="0" smtClean="0"/>
              <a:t>年</a:t>
            </a:r>
            <a:r>
              <a:rPr lang="en-US" altLang="zh-CN" dirty="0" smtClean="0"/>
              <a:t>X</a:t>
            </a:r>
            <a:r>
              <a:rPr lang="zh-CN" altLang="en-US" dirty="0" smtClean="0"/>
              <a:t>月</a:t>
            </a:r>
            <a:r>
              <a:rPr lang="en-US" altLang="zh-CN" dirty="0" smtClean="0"/>
              <a:t>X</a:t>
            </a:r>
            <a:r>
              <a:rPr lang="zh-CN" altLang="en-US" dirty="0" smtClean="0"/>
              <a:t>日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2" y="1096697"/>
            <a:ext cx="2072648" cy="742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1" b="14193"/>
          <a:stretch>
            <a:fillRect/>
          </a:stretch>
        </p:blipFill>
        <p:spPr>
          <a:xfrm>
            <a:off x="1" y="0"/>
            <a:ext cx="12192000" cy="48387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48387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9" name="矩形 8"/>
          <p:cNvSpPr/>
          <p:nvPr userDrawn="1"/>
        </p:nvSpPr>
        <p:spPr>
          <a:xfrm>
            <a:off x="0" y="4838700"/>
            <a:ext cx="12192000" cy="114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826475" y="5604504"/>
            <a:ext cx="4539050" cy="5042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汇报人：</a:t>
            </a:r>
            <a:r>
              <a:rPr lang="en-US" altLang="zh-CN" dirty="0" smtClean="0"/>
              <a:t>xxx</a:t>
            </a:r>
            <a:endParaRPr lang="en-US" altLang="zh-CN" dirty="0" smtClean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1908274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73" y="221580"/>
            <a:ext cx="2072648" cy="742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2" b="15294"/>
          <a:stretch>
            <a:fillRect/>
          </a:stretch>
        </p:blipFill>
        <p:spPr>
          <a:xfrm>
            <a:off x="-63501" y="0"/>
            <a:ext cx="425593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3995879" cy="68580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691" y="-82146"/>
            <a:ext cx="3853006" cy="37005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8" t="18494" r="7827" b="22803"/>
          <a:stretch>
            <a:fillRect/>
          </a:stretch>
        </p:blipFill>
        <p:spPr>
          <a:xfrm>
            <a:off x="9992873" y="227655"/>
            <a:ext cx="1855156" cy="6036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-624114" y="4905830"/>
            <a:ext cx="13948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33462" r="1274" b="30750"/>
          <a:stretch>
            <a:fillRect/>
          </a:stretch>
        </p:blipFill>
        <p:spPr>
          <a:xfrm>
            <a:off x="0" y="1847850"/>
            <a:ext cx="12192000" cy="299085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86" b="17049"/>
          <a:stretch>
            <a:fillRect/>
          </a:stretch>
        </p:blipFill>
        <p:spPr>
          <a:xfrm>
            <a:off x="0" y="1878540"/>
            <a:ext cx="12192000" cy="2997201"/>
          </a:xfrm>
          <a:prstGeom prst="rect">
            <a:avLst/>
          </a:prstGeom>
        </p:spPr>
      </p:pic>
      <p:sp>
        <p:nvSpPr>
          <p:cNvPr id="49" name="矩形 48"/>
          <p:cNvSpPr/>
          <p:nvPr userDrawn="1"/>
        </p:nvSpPr>
        <p:spPr>
          <a:xfrm>
            <a:off x="0" y="1829470"/>
            <a:ext cx="12192000" cy="3046271"/>
          </a:xfrm>
          <a:prstGeom prst="rect">
            <a:avLst/>
          </a:prstGeom>
          <a:solidFill>
            <a:schemeClr val="tx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0" hasCustomPrompt="1"/>
          </p:nvPr>
        </p:nvSpPr>
        <p:spPr>
          <a:xfrm>
            <a:off x="-10706" y="2700990"/>
            <a:ext cx="12202706" cy="128456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这里输入章节标题</a:t>
            </a:r>
            <a:endParaRPr lang="zh-CN" altLang="en-US" dirty="0"/>
          </a:p>
        </p:txBody>
      </p:sp>
      <p:pic>
        <p:nvPicPr>
          <p:cNvPr id="112" name="图片 111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8" t="18494" r="7827" b="22803"/>
          <a:stretch>
            <a:fillRect/>
          </a:stretch>
        </p:blipFill>
        <p:spPr>
          <a:xfrm>
            <a:off x="9982482" y="1171389"/>
            <a:ext cx="1855156" cy="603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5661598" y="99834"/>
            <a:ext cx="923352" cy="916166"/>
          </a:xfrm>
          <a:prstGeom prst="ellipse">
            <a:avLst/>
          </a:prstGeom>
          <a:solidFill>
            <a:srgbClr val="940D14"/>
          </a:solidFill>
          <a:ln w="38100">
            <a:solidFill>
              <a:srgbClr val="940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-1"/>
            <a:ext cx="12240000" cy="648000"/>
          </a:xfrm>
          <a:prstGeom prst="rect">
            <a:avLst/>
          </a:prstGeom>
          <a:solidFill>
            <a:srgbClr val="940D14"/>
          </a:solidFill>
          <a:ln>
            <a:solidFill>
              <a:srgbClr val="940D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V="1">
            <a:off x="-43247" y="539283"/>
            <a:ext cx="5649702" cy="36000"/>
          </a:xfrm>
          <a:prstGeom prst="rect">
            <a:avLst/>
          </a:prstGeom>
          <a:solidFill>
            <a:srgbClr val="940D1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/>
          <a:srcRect b="47475"/>
          <a:stretch>
            <a:fillRect/>
          </a:stretch>
        </p:blipFill>
        <p:spPr>
          <a:xfrm>
            <a:off x="5606455" y="52165"/>
            <a:ext cx="1033638" cy="531567"/>
          </a:xfrm>
          <a:prstGeom prst="rect">
            <a:avLst/>
          </a:prstGeom>
          <a:solidFill>
            <a:srgbClr val="940D14"/>
          </a:solidFill>
        </p:spPr>
      </p:pic>
      <p:sp>
        <p:nvSpPr>
          <p:cNvPr id="15" name="矩形 14"/>
          <p:cNvSpPr/>
          <p:nvPr userDrawn="1"/>
        </p:nvSpPr>
        <p:spPr>
          <a:xfrm flipV="1">
            <a:off x="6640093" y="529564"/>
            <a:ext cx="5551907" cy="45719"/>
          </a:xfrm>
          <a:prstGeom prst="rect">
            <a:avLst/>
          </a:prstGeom>
          <a:solidFill>
            <a:srgbClr val="940D1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5668913" y="113827"/>
            <a:ext cx="902173" cy="902173"/>
            <a:chOff x="1775911" y="868996"/>
            <a:chExt cx="1062539" cy="1062539"/>
          </a:xfrm>
        </p:grpSpPr>
        <p:sp>
          <p:nvSpPr>
            <p:cNvPr id="17" name="椭圆 16"/>
            <p:cNvSpPr/>
            <p:nvPr/>
          </p:nvSpPr>
          <p:spPr>
            <a:xfrm>
              <a:off x="1787817" y="877194"/>
              <a:ext cx="1039486" cy="10394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11" y="868996"/>
              <a:ext cx="1062539" cy="1062539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202" y="-53986"/>
            <a:ext cx="2597121" cy="755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87733" y="-65452"/>
            <a:ext cx="2597121" cy="749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6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8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9.xml"/><Relationship Id="rId10" Type="http://schemas.openxmlformats.org/officeDocument/2006/relationships/image" Target="../media/image34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1220470"/>
            <a:ext cx="10515600" cy="22752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素域上</a:t>
            </a:r>
            <a:r>
              <a:rPr lang="en-US" altLang="zh-CN" dirty="0"/>
              <a:t>Kobitz</a:t>
            </a:r>
            <a:r>
              <a:rPr lang="zh-CN" altLang="en-US" dirty="0"/>
              <a:t>曲线上</a:t>
            </a:r>
            <a:r>
              <a:rPr lang="en-US" altLang="zh-CN" dirty="0"/>
              <a:t>GLV</a:t>
            </a:r>
            <a:r>
              <a:rPr lang="zh-CN" altLang="en-US" dirty="0"/>
              <a:t>规约方法研究</a:t>
            </a:r>
            <a:endParaRPr lang="zh-CN" altLang="en-US" dirty="0"/>
          </a:p>
        </p:txBody>
      </p:sp>
      <p:sp>
        <p:nvSpPr>
          <p:cNvPr id="70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826510" y="5604510"/>
            <a:ext cx="4538980" cy="12534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答辩人：</a:t>
            </a:r>
            <a:r>
              <a:rPr lang="zh-CN" altLang="en-US" dirty="0" smtClean="0"/>
              <a:t>耿敏祺</a:t>
            </a:r>
            <a:endParaRPr lang="zh-CN" altLang="en-US" dirty="0" smtClean="0"/>
          </a:p>
          <a:p>
            <a:pPr lvl="0"/>
            <a:r>
              <a:rPr lang="zh-CN" altLang="en-US" dirty="0" smtClean="0"/>
              <a:t>指导老师：</a:t>
            </a:r>
            <a:r>
              <a:rPr lang="zh-CN" altLang="en-US" dirty="0" smtClean="0"/>
              <a:t>许光午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占位符 4"/>
          <p:cNvSpPr>
            <a:spLocks noGrp="1"/>
          </p:cNvSpPr>
          <p:nvPr/>
        </p:nvSpPr>
        <p:spPr>
          <a:xfrm>
            <a:off x="4953635" y="1689735"/>
            <a:ext cx="5042535" cy="4511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</a:rPr>
              <a:t>一、背景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二、</a:t>
            </a:r>
            <a:r>
              <a:rPr lang="en-US" alt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GLV</a:t>
            </a:r>
            <a:r>
              <a:rPr lang="zh-CN" altLang="en-US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方法标量分解的规约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三、实现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四、实验结果</a:t>
            </a:r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任意多边形 30"/>
          <p:cNvSpPr/>
          <p:nvPr/>
        </p:nvSpPr>
        <p:spPr>
          <a:xfrm>
            <a:off x="6534150" y="5352415"/>
            <a:ext cx="5796915" cy="161036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8825" h="2094">
                <a:moveTo>
                  <a:pt x="8825" y="0"/>
                </a:moveTo>
                <a:lnTo>
                  <a:pt x="8825" y="2094"/>
                </a:lnTo>
                <a:lnTo>
                  <a:pt x="0" y="2094"/>
                </a:lnTo>
                <a:lnTo>
                  <a:pt x="8825" y="0"/>
                </a:lnTo>
                <a:close/>
              </a:path>
            </a:pathLst>
          </a:cu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47395" y="1160780"/>
            <a:ext cx="450532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标量乘法耗时测试</a:t>
            </a: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结果</a:t>
            </a:r>
            <a:endParaRPr kumimoji="1"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-9525" y="6464935"/>
            <a:ext cx="11001375" cy="421640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17325" h="1200">
                <a:moveTo>
                  <a:pt x="8253" y="0"/>
                </a:moveTo>
                <a:lnTo>
                  <a:pt x="17325" y="1200"/>
                </a:lnTo>
                <a:lnTo>
                  <a:pt x="0" y="1200"/>
                </a:lnTo>
                <a:lnTo>
                  <a:pt x="0" y="1092"/>
                </a:lnTo>
                <a:lnTo>
                  <a:pt x="825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465" y="1494155"/>
            <a:ext cx="10158730" cy="29241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04770" y="4184015"/>
            <a:ext cx="6583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accent1"/>
                </a:solidFill>
              </a:rPr>
              <a:t>方法一</a:t>
            </a:r>
            <a:r>
              <a:rPr lang="en-US" altLang="zh-CN" sz="1600">
                <a:solidFill>
                  <a:schemeClr val="accent1"/>
                </a:solidFill>
              </a:rPr>
              <a:t>：</a:t>
            </a:r>
            <a:r>
              <a:rPr lang="zh-CN" altLang="en-US" sz="1600">
                <a:solidFill>
                  <a:schemeClr val="accent1"/>
                </a:solidFill>
              </a:rPr>
              <a:t>采用格上向量方法规约；方法二</a:t>
            </a:r>
            <a:r>
              <a:rPr lang="en-US" altLang="zh-CN" sz="1600">
                <a:solidFill>
                  <a:schemeClr val="accent1"/>
                </a:solidFill>
              </a:rPr>
              <a:t>：</a:t>
            </a:r>
            <a:r>
              <a:rPr lang="zh-CN" altLang="en-US" sz="1600">
                <a:solidFill>
                  <a:schemeClr val="accent1"/>
                </a:solidFill>
              </a:rPr>
              <a:t>采用</a:t>
            </a:r>
            <a:r>
              <a:rPr lang="en-US" altLang="zh-CN" sz="1600">
                <a:solidFill>
                  <a:schemeClr val="accent1"/>
                </a:solidFill>
              </a:rPr>
              <a:t>Eisenstein</a:t>
            </a:r>
            <a:r>
              <a:rPr lang="zh-CN" altLang="en-US" sz="1600">
                <a:solidFill>
                  <a:schemeClr val="accent1"/>
                </a:solidFill>
              </a:rPr>
              <a:t>整数方法规约</a:t>
            </a:r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7395" y="4772660"/>
            <a:ext cx="97986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固定点乘法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更容易加速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对任意点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采用两种标量分解方法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分解速度和乘法速度相差不大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标量分解效果明显，在单点运算乘法中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速度提升约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24%</a:t>
            </a:r>
            <a:endParaRPr lang="en-US" altLang="zh-CN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84459" y="2553765"/>
            <a:ext cx="8752237" cy="1292093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zh-CN" altLang="en-US"/>
              <a:t>感谢</a:t>
            </a:r>
            <a:r>
              <a:rPr lang="en-US" altLang="zh-CN"/>
              <a:t>！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占位符 4"/>
          <p:cNvSpPr>
            <a:spLocks noGrp="1"/>
          </p:cNvSpPr>
          <p:nvPr/>
        </p:nvSpPr>
        <p:spPr>
          <a:xfrm>
            <a:off x="4953635" y="1689735"/>
            <a:ext cx="5042535" cy="4511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b="0" dirty="0" smtClean="0">
                <a:latin typeface="黑体" panose="02010609060101010101" charset="-122"/>
                <a:ea typeface="黑体" panose="02010609060101010101" charset="-122"/>
              </a:rPr>
              <a:t>一、</a:t>
            </a:r>
            <a:r>
              <a:rPr lang="zh-CN" b="0" dirty="0" smtClean="0">
                <a:latin typeface="黑体" panose="02010609060101010101" charset="-122"/>
                <a:ea typeface="黑体" panose="02010609060101010101" charset="-122"/>
              </a:rPr>
              <a:t>背景</a:t>
            </a:r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二、</a:t>
            </a:r>
            <a:r>
              <a:rPr lang="en-US" alt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GLV</a:t>
            </a:r>
            <a:r>
              <a:rPr lang="zh-CN" altLang="en-US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方法标量分解的规约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三、实现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四、实验结果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 4"/>
          <p:cNvSpPr/>
          <p:nvPr/>
        </p:nvSpPr>
        <p:spPr>
          <a:xfrm rot="21060000" flipH="1">
            <a:off x="9089610" y="5958221"/>
            <a:ext cx="3149515" cy="1189307"/>
          </a:xfrm>
          <a:custGeom>
            <a:avLst/>
            <a:gdLst>
              <a:gd name="connsiteX0" fmla="*/ 0 w 9520"/>
              <a:gd name="connsiteY0" fmla="*/ 1400 h 1400"/>
              <a:gd name="connsiteX1" fmla="*/ 2860 w 9520"/>
              <a:gd name="connsiteY1" fmla="*/ 0 h 1400"/>
              <a:gd name="connsiteX2" fmla="*/ 9520 w 9520"/>
              <a:gd name="connsiteY2" fmla="*/ 1383 h 1400"/>
              <a:gd name="connsiteX3" fmla="*/ 0 w 9520"/>
              <a:gd name="connsiteY3" fmla="*/ 1400 h 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0" h="1873">
                <a:moveTo>
                  <a:pt x="1206" y="0"/>
                </a:moveTo>
                <a:lnTo>
                  <a:pt x="4960" y="1113"/>
                </a:lnTo>
                <a:lnTo>
                  <a:pt x="163" y="1873"/>
                </a:lnTo>
                <a:lnTo>
                  <a:pt x="0" y="843"/>
                </a:lnTo>
                <a:lnTo>
                  <a:pt x="120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617980" y="2057400"/>
            <a:ext cx="546735" cy="546735"/>
            <a:chOff x="5623" y="5760"/>
            <a:chExt cx="1116" cy="1116"/>
          </a:xfrm>
        </p:grpSpPr>
        <p:sp>
          <p:nvSpPr>
            <p:cNvPr id="8" name="椭圆 7"/>
            <p:cNvSpPr/>
            <p:nvPr/>
          </p:nvSpPr>
          <p:spPr>
            <a:xfrm>
              <a:off x="5623" y="5760"/>
              <a:ext cx="1117" cy="111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4191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706" y="5783"/>
              <a:ext cx="1012" cy="97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254000" dist="38100" dir="10800000" sx="104000" sy="104000" algn="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17980" y="3181350"/>
            <a:ext cx="546735" cy="546735"/>
            <a:chOff x="5623" y="5760"/>
            <a:chExt cx="1116" cy="1116"/>
          </a:xfrm>
        </p:grpSpPr>
        <p:sp>
          <p:nvSpPr>
            <p:cNvPr id="19" name="椭圆 18"/>
            <p:cNvSpPr/>
            <p:nvPr/>
          </p:nvSpPr>
          <p:spPr>
            <a:xfrm>
              <a:off x="5623" y="5760"/>
              <a:ext cx="1117" cy="111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4191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706" y="5783"/>
              <a:ext cx="1012" cy="97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254000" dist="38100" dir="10800000" sx="104000" sy="104000" algn="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617980" y="4305300"/>
            <a:ext cx="546735" cy="546735"/>
            <a:chOff x="5623" y="5760"/>
            <a:chExt cx="1116" cy="1116"/>
          </a:xfrm>
        </p:grpSpPr>
        <p:sp>
          <p:nvSpPr>
            <p:cNvPr id="22" name="椭圆 21"/>
            <p:cNvSpPr/>
            <p:nvPr/>
          </p:nvSpPr>
          <p:spPr>
            <a:xfrm>
              <a:off x="5623" y="5760"/>
              <a:ext cx="1117" cy="111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4191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706" y="5783"/>
              <a:ext cx="1012" cy="97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254000" dist="38100" dir="10800000" sx="104000" sy="104000" algn="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747395" y="1160780"/>
            <a:ext cx="364934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背景</a:t>
            </a:r>
            <a:endParaRPr kumimoji="1"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2348865" y="3024505"/>
                <a:ext cx="9329420" cy="645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 fontAlgn="auto">
                  <a:lnSpc>
                    <a:spcPct val="150000"/>
                  </a:lnSpc>
                </a:pPr>
                <a:r>
                  <a:rPr lang="en-US" sz="2400">
                    <a:solidFill>
                      <a:schemeClr val="accent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  <a:sym typeface="+mn-ea"/>
                  </a:rPr>
                  <a:t>GLV </a:t>
                </a:r>
                <a:r>
                  <a:rPr lang="zh-CN" altLang="en-US" sz="2400">
                    <a:solidFill>
                      <a:schemeClr val="accent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  <a:sym typeface="+mn-ea"/>
                  </a:rPr>
                  <a:t>方法的核心</a:t>
                </a:r>
                <a:r>
                  <a:rPr lang="en-US" altLang="zh-CN" sz="2400">
                    <a:solidFill>
                      <a:schemeClr val="accent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  <a:sym typeface="+mn-ea"/>
                  </a:rPr>
                  <a:t>：</a:t>
                </a:r>
                <a:r>
                  <a:rPr lang="zh-CN" altLang="en-US" sz="2400">
                    <a:solidFill>
                      <a:schemeClr val="accent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  <a:sym typeface="+mn-ea"/>
                  </a:rPr>
                  <a:t>标量分解</a:t>
                </a:r>
                <a:r>
                  <a:rPr lang="en-US" altLang="zh-CN" sz="2400">
                    <a:solidFill>
                      <a:schemeClr val="accent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𝑘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≡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𝜆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𝑚𝑜𝑑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𝑛</m:t>
                    </m:r>
                  </m:oMath>
                </a14:m>
                <a:endParaRPr lang="en-US" altLang="zh-CN" sz="2400">
                  <a:solidFill>
                    <a:schemeClr val="accent1"/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65" y="3024505"/>
                <a:ext cx="9329420" cy="6451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2348865" y="2057400"/>
                <a:ext cx="7972425" cy="4648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素域上的</a:t>
                </a:r>
                <a:r>
                  <a:rPr lang="en-US" altLang="zh-CN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Koblitz </a:t>
                </a: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曲线</a:t>
                </a:r>
                <a:r>
                  <a:rPr lang="en-US" altLang="zh-CN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，secp256k1</a:t>
                </a: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𝜆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𝑃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=(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𝛽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𝑥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𝑦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endParaRPr lang="en-US" altLang="zh-CN" sz="2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65" y="2057400"/>
                <a:ext cx="7972425" cy="4648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348865" y="4144645"/>
                <a:ext cx="5465445" cy="11988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输入</a:t>
                </a:r>
                <a:r>
                  <a:rPr lang="en-US" altLang="zh-CN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：</a:t>
                </a:r>
                <a:r>
                  <a:rPr lang="zh-CN" altLang="en-US" sz="24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整数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z="24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，整数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𝑘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 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𝜆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i="1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sz="24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输出</a:t>
                </a:r>
                <a:r>
                  <a:rPr lang="en-US" altLang="zh-CN" sz="24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：</a:t>
                </a:r>
                <a:r>
                  <a:rPr lang="zh-CN" altLang="en-US" sz="24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满足条件</a:t>
                </a:r>
                <a:r>
                  <a:rPr lang="zh-CN" altLang="en-US" sz="24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尽可能小的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endParaRPr lang="en-US" altLang="zh-CN" sz="2400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65" y="4144645"/>
                <a:ext cx="5465445" cy="11988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任意多边形 2"/>
          <p:cNvSpPr/>
          <p:nvPr/>
        </p:nvSpPr>
        <p:spPr>
          <a:xfrm>
            <a:off x="0" y="6351270"/>
            <a:ext cx="6423025" cy="509270"/>
          </a:xfrm>
          <a:custGeom>
            <a:avLst/>
            <a:gdLst>
              <a:gd name="connsiteX0" fmla="*/ 0 w 9520"/>
              <a:gd name="connsiteY0" fmla="*/ 1400 h 1400"/>
              <a:gd name="connsiteX1" fmla="*/ 2860 w 9520"/>
              <a:gd name="connsiteY1" fmla="*/ 0 h 1400"/>
              <a:gd name="connsiteX2" fmla="*/ 9520 w 9520"/>
              <a:gd name="connsiteY2" fmla="*/ 1383 h 1400"/>
              <a:gd name="connsiteX3" fmla="*/ 0 w 9520"/>
              <a:gd name="connsiteY3" fmla="*/ 1400 h 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0" h="1400">
                <a:moveTo>
                  <a:pt x="0" y="1400"/>
                </a:moveTo>
                <a:lnTo>
                  <a:pt x="2860" y="0"/>
                </a:lnTo>
                <a:lnTo>
                  <a:pt x="9520" y="1383"/>
                </a:lnTo>
                <a:lnTo>
                  <a:pt x="0" y="1400"/>
                </a:lnTo>
                <a:close/>
              </a:path>
            </a:pathLst>
          </a:custGeom>
          <a:solidFill>
            <a:srgbClr val="870B1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山东大学校徽11"/>
          <p:cNvPicPr>
            <a:picLocks noChangeAspect="1"/>
          </p:cNvPicPr>
          <p:nvPr/>
        </p:nvPicPr>
        <p:blipFill>
          <a:blip r:embed="rId4">
            <a:alphaModFix amt="80000"/>
          </a:blip>
          <a:srcRect b="31005"/>
          <a:stretch>
            <a:fillRect/>
          </a:stretch>
        </p:blipFill>
        <p:spPr>
          <a:xfrm>
            <a:off x="5979160" y="4144645"/>
            <a:ext cx="5624195" cy="2715895"/>
          </a:xfrm>
          <a:prstGeom prst="rect">
            <a:avLst/>
          </a:prstGeom>
        </p:spPr>
      </p:pic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114300" imgH="215900" progId="Equation.KSEE3">
                  <p:embed/>
                </p:oleObj>
              </mc:Choice>
              <mc:Fallback>
                <p:oleObj name=""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占位符 4"/>
          <p:cNvSpPr>
            <a:spLocks noGrp="1"/>
          </p:cNvSpPr>
          <p:nvPr/>
        </p:nvSpPr>
        <p:spPr>
          <a:xfrm>
            <a:off x="4953635" y="1689735"/>
            <a:ext cx="5042535" cy="4511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</a:rPr>
              <a:t>一、背景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二、</a:t>
            </a:r>
            <a:r>
              <a:rPr lang="en-US" altLang="zh-CN" b="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GLV</a:t>
            </a:r>
            <a:r>
              <a:rPr lang="zh-CN" altLang="en-US" b="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方法标量分解的规约</a:t>
            </a:r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三、实现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四、实验结果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747395" y="1160780"/>
            <a:ext cx="483870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  <a:sym typeface="+mn-ea"/>
              </a:rPr>
              <a:t>格上最近向量问题的规约</a:t>
            </a:r>
            <a:endParaRPr kumimoji="1"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47395" y="1882775"/>
                <a:ext cx="4528820" cy="43389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输入</a:t>
                </a:r>
                <a:r>
                  <a:rPr lang="en-US" altLang="zh-CN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：</a:t>
                </a:r>
                <a:r>
                  <a:rPr lang="zh-CN" altLang="en-US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整数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，整数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𝒌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 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𝝀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ℤ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b="1" i="1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输出</a:t>
                </a:r>
                <a:r>
                  <a:rPr lang="en-US" altLang="zh-CN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：</a:t>
                </a:r>
                <a:r>
                  <a:rPr lang="zh-CN" altLang="en-US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尽可能小的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，</a:t>
                </a:r>
                <a:r>
                  <a:rPr lang="zh-CN" altLang="en-US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满足：</a:t>
                </a:r>
                <a:endParaRPr lang="zh-CN" altLang="en-US" b="1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</a:pPr>
                <a:r>
                  <a:rPr lang="zh-CN" altLang="en-US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 </a:t>
                </a:r>
                <a:r>
                  <a:rPr lang="en-US" altLang="zh-CN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𝝀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  <a:sym typeface="+mn-ea"/>
                      </a:rPr>
                      <m:t>≡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  <a:sym typeface="+mn-ea"/>
                      </a:rPr>
                      <m:t>𝒌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𝒎𝒐𝒅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𝒏</m:t>
                    </m:r>
                  </m:oMath>
                </a14:m>
                <a:endParaRPr lang="en-US" altLang="zh-CN" b="1">
                  <a:solidFill>
                    <a:schemeClr val="accent1"/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  <a:sym typeface="+mn-ea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 </a:t>
                </a:r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𝑘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是满足条件的向量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，但不够小。</a:t>
                </a:r>
                <a:r>
                  <a:rPr lang="en-US" altLang="zh-CN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GLV</a:t>
                </a:r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原文中给出了一种构造方法</a:t>
                </a:r>
                <a:r>
                  <a:rPr lang="en-US" altLang="zh-CN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：</a:t>
                </a:r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找到满足条件的两个</a:t>
                </a:r>
                <a:r>
                  <a:rPr lang="zh-CN" altLang="en-US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线性无关的短向量</a:t>
                </a:r>
                <a:r>
                  <a:rPr lang="en-US" altLang="zh-CN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；</a:t>
                </a:r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在它们生成的整数格中找到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 (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𝑘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 </m:t>
                    </m:r>
                  </m:oMath>
                </a14:m>
                <a:r>
                  <a:rPr lang="zh-CN" altLang="en-US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的近似</a:t>
                </a:r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，记为</a:t>
                </a:r>
                <a:r>
                  <a:rPr lang="en-US" altLang="zh-CN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𝒗</m:t>
                    </m:r>
                  </m:oMath>
                </a14:m>
                <a:r>
                  <a:rPr lang="en-US" altLang="zh-CN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; </a:t>
                </a:r>
                <a:r>
                  <a:rPr lang="zh-CN" altLang="en-US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构造</a:t>
                </a:r>
                <a:r>
                  <a:rPr lang="en-US" altLang="zh-CN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𝒖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=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𝑘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𝒗</m:t>
                    </m:r>
                  </m:oMath>
                </a14:m>
                <a:r>
                  <a:rPr lang="en-US" altLang="zh-CN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即为符合条件的短向量</a:t>
                </a:r>
                <a:r>
                  <a:rPr lang="en-US" altLang="zh-CN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。</a:t>
                </a:r>
                <a:endParaRPr lang="en-US" altLang="zh-CN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5" y="1882775"/>
                <a:ext cx="4528820" cy="4338955"/>
              </a:xfrm>
              <a:prstGeom prst="rect">
                <a:avLst/>
              </a:prstGeom>
              <a:blipFill rotWithShape="1">
                <a:blip r:embed="rId1"/>
                <a:stretch>
                  <a:fillRect r="-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圆角矩形 3"/>
              <p:cNvSpPr/>
              <p:nvPr/>
            </p:nvSpPr>
            <p:spPr>
              <a:xfrm>
                <a:off x="5927090" y="1628140"/>
                <a:ext cx="2863850" cy="2233295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1.</a:t>
                </a:r>
                <a:r>
                  <a:rPr kumimoji="1" lang="zh-CN" altLang="en-US" sz="2400" b="1" dirty="0">
                    <a:solidFill>
                      <a:schemeClr val="accent1"/>
                    </a:solidFill>
                  </a:rPr>
                  <a:t>构造核格</a:t>
                </a:r>
                <a:endParaRPr kumimoji="1" lang="zh-CN" altLang="en-US" sz="2400" b="1" dirty="0">
                  <a:solidFill>
                    <a:schemeClr val="accent1"/>
                  </a:solidFill>
                </a:endParaRPr>
              </a:p>
              <a:p>
                <a:pPr algn="ctr"/>
                <a:endParaRPr kumimoji="1" lang="zh-CN" altLang="en-US" sz="1600" dirty="0">
                  <a:solidFill>
                    <a:schemeClr val="accent1"/>
                  </a:solidFill>
                </a:endParaRPr>
              </a:p>
              <a:p>
                <a:pPr indent="0" algn="l" fontAlgn="auto">
                  <a:buClrTx/>
                  <a:buSzTx/>
                  <a:buFontTx/>
                </a:pPr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构造映射 </a:t>
                </a:r>
                <a14:m>
                  <m:oMath xmlns:m="http://schemas.openxmlformats.org/officeDocument/2006/math"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𝑓</m:t>
                    </m:r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:</m:t>
                    </m:r>
                    <m:sSup>
                      <m:sSupPr>
                        <m:ctrlPr>
                          <a:rPr kumimoji="1" lang="zh-CN" altLang="en-US" sz="1600" dirty="0">
                            <a:solidFill>
                              <a:schemeClr val="accent1"/>
                            </a:solidFill>
                          </a:rPr>
                        </m:ctrlPr>
                      </m:sSupPr>
                      <m:e>
                        <m:r>
                          <a:rPr kumimoji="1" lang="zh-CN" altLang="en-US" sz="1600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</a:rPr>
                          <m:t>ℤ</m:t>
                        </m:r>
                      </m:e>
                      <m:sup>
                        <m:r>
                          <a:rPr kumimoji="1" lang="zh-CN" altLang="en-US" sz="1600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→</m:t>
                    </m:r>
                    <m:sSub>
                      <m:sSubPr>
                        <m:ctrlPr>
                          <a:rPr kumimoji="1" lang="zh-CN" altLang="en-US" sz="1600" dirty="0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kumimoji="1" lang="zh-CN" altLang="en-US" sz="1600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</a:rPr>
                          <m:t>ℤ</m:t>
                        </m:r>
                      </m:e>
                      <m:sub>
                        <m:r>
                          <a:rPr kumimoji="1" lang="zh-CN" altLang="en-US" sz="1600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,</a:t>
                </a:r>
                <a:endParaRPr kumimoji="1" lang="zh-CN" altLang="en-US" sz="1600" dirty="0">
                  <a:solidFill>
                    <a:schemeClr val="accent1"/>
                  </a:solidFill>
                </a:endParaRPr>
              </a:p>
              <a:p>
                <a:pPr indent="0" algn="l" fontAlgn="auto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𝑓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(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𝑖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,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𝑗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)=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𝑖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+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𝑗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𝜆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 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𝑚𝑜𝑑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 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𝑛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 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accent1"/>
                  </a:solidFill>
                </a:endParaRPr>
              </a:p>
              <a:p>
                <a:pPr indent="0" algn="l" fontAlgn="auto">
                  <a:buClrTx/>
                  <a:buSzTx/>
                  <a:buFontTx/>
                </a:pPr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该映射的核：</a:t>
                </a:r>
                <a14:m>
                  <m:oMath xmlns:m="http://schemas.openxmlformats.org/officeDocument/2006/math"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𝐿</m:t>
                    </m:r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:</m:t>
                    </m:r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=</m:t>
                    </m:r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{(</m:t>
                    </m:r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𝑖</m:t>
                    </m:r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,</m:t>
                    </m:r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𝑗</m:t>
                    </m:r>
                    <m:r>
                      <a:rPr kumimoji="1" lang="zh-CN" altLang="en-US" sz="1600" dirty="0">
                        <a:solidFill>
                          <a:schemeClr val="accent1"/>
                        </a:solidFill>
                        <a:latin typeface="DejaVu Math TeX Gyre" panose="02000503000000000000" charset="0"/>
                      </a:rPr>
                      <m:t>)</m:t>
                    </m:r>
                  </m:oMath>
                </a14:m>
                <a:endParaRPr kumimoji="1" lang="zh-CN" altLang="en-US" sz="1600" dirty="0">
                  <a:solidFill>
                    <a:schemeClr val="accent1"/>
                  </a:solidFill>
                </a:endParaRPr>
              </a:p>
              <a:p>
                <a:pPr indent="0" algn="l" fontAlgn="auto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∈</m:t>
                      </m:r>
                      <m:sSup>
                        <m:sSupPr>
                          <m:ctrlPr>
                            <a:rPr kumimoji="1" lang="zh-CN" altLang="en-US" sz="1600" dirty="0">
                              <a:solidFill>
                                <a:schemeClr val="accent1"/>
                              </a:solidFill>
                            </a:rPr>
                          </m:ctrlPr>
                        </m:sSupPr>
                        <m:e>
                          <m:r>
                            <a:rPr kumimoji="1" lang="zh-CN" altLang="en-US" sz="1600" dirty="0">
                              <a:solidFill>
                                <a:schemeClr val="accent1"/>
                              </a:solidFill>
                              <a:latin typeface="DejaVu Math TeX Gyre" panose="02000503000000000000" charset="0"/>
                            </a:rPr>
                            <m:t>ℤ</m:t>
                          </m:r>
                        </m:e>
                        <m:sup>
                          <m:r>
                            <a:rPr kumimoji="1" lang="zh-CN" altLang="en-US" sz="1600" dirty="0">
                              <a:solidFill>
                                <a:schemeClr val="accent1"/>
                              </a:solidFill>
                              <a:latin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|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𝑖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+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𝑗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𝜆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≡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0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 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𝑚𝑜𝑑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 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𝑛</m:t>
                      </m:r>
                      <m:r>
                        <a:rPr kumimoji="1" lang="zh-CN" altLang="en-US" sz="1600" dirty="0">
                          <a:solidFill>
                            <a:schemeClr val="accent1"/>
                          </a:solidFill>
                          <a:latin typeface="DejaVu Math TeX Gyre" panose="02000503000000000000" charset="0"/>
                        </a:rPr>
                        <m:t>}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圆角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090" y="1628140"/>
                <a:ext cx="2863850" cy="2233295"/>
              </a:xfrm>
              <a:prstGeom prst="roundRect">
                <a:avLst/>
              </a:prstGeom>
              <a:blipFill rotWithShape="1">
                <a:blip r:embed="rId2"/>
                <a:stretch>
                  <a:fillRect l="-333" t="-426" r="-333" b="-42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圆角矩形 20"/>
              <p:cNvSpPr/>
              <p:nvPr/>
            </p:nvSpPr>
            <p:spPr>
              <a:xfrm>
                <a:off x="8932545" y="1628140"/>
                <a:ext cx="2834005" cy="2233295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2.</a:t>
                </a:r>
                <a:r>
                  <a:rPr kumimoji="1" lang="zh-CN" altLang="en-US" sz="2400" b="1" dirty="0">
                    <a:solidFill>
                      <a:schemeClr val="accent1"/>
                    </a:solidFill>
                  </a:rPr>
                  <a:t>找到格基</a:t>
                </a:r>
                <a:endParaRPr kumimoji="1" lang="zh-CN" altLang="en-US" sz="2400" b="1" dirty="0">
                  <a:solidFill>
                    <a:schemeClr val="accent1"/>
                  </a:solidFill>
                </a:endParaRPr>
              </a:p>
              <a:p>
                <a:pPr algn="ctr">
                  <a:buClrTx/>
                  <a:buSzTx/>
                  <a:buFontTx/>
                </a:pPr>
                <a:endParaRPr kumimoji="1" lang="zh-CN" altLang="en-US" sz="1600" dirty="0">
                  <a:solidFill>
                    <a:schemeClr val="accent1"/>
                  </a:solidFill>
                </a:endParaRPr>
              </a:p>
              <a:p>
                <a:pPr algn="l">
                  <a:buClrTx/>
                  <a:buSzTx/>
                  <a:buFontTx/>
                </a:pPr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利用拓展欧几里得算法构造满足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𝑓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kumimoji="1" lang="en-US" altLang="zh-CN" sz="1600" b="1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𝒗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)=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</m:oMath>
                </a14:m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的线性无关短向量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1600" b="1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𝟐</m:t>
                        </m:r>
                      </m:sub>
                    </m:sSub>
                  </m:oMath>
                </a14:m>
                <a:endParaRPr kumimoji="1" lang="en-US" altLang="zh-CN" sz="1600" b="1" i="1" dirty="0">
                  <a:solidFill>
                    <a:schemeClr val="accent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algn="l">
                  <a:buClrTx/>
                  <a:buSzTx/>
                  <a:buFont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1600" b="1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可预计算并存储</a:t>
                </a:r>
                <a:endParaRPr kumimoji="1" lang="zh-CN" altLang="en-US" sz="1600" dirty="0">
                  <a:solidFill>
                    <a:schemeClr val="accent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21" name="圆角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45" y="1628140"/>
                <a:ext cx="2834005" cy="2233295"/>
              </a:xfrm>
              <a:prstGeom prst="roundRect">
                <a:avLst/>
              </a:prstGeom>
              <a:blipFill rotWithShape="1">
                <a:blip r:embed="rId3"/>
                <a:stretch>
                  <a:fillRect l="-336" t="-426" r="-336" b="-42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圆角矩形 2"/>
              <p:cNvSpPr/>
              <p:nvPr/>
            </p:nvSpPr>
            <p:spPr>
              <a:xfrm>
                <a:off x="5927090" y="3988435"/>
                <a:ext cx="2863850" cy="2233295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kumimoji="1" lang="zh-CN" altLang="en-US" sz="2400" b="1" dirty="0">
                    <a:solidFill>
                      <a:schemeClr val="accent1"/>
                    </a:solidFill>
                  </a:rPr>
                  <a:t>3.最近格点投影</a:t>
                </a:r>
                <a:endParaRPr kumimoji="1" lang="zh-CN" altLang="en-US" sz="2400" b="1" dirty="0">
                  <a:solidFill>
                    <a:schemeClr val="accent1"/>
                  </a:solidFill>
                </a:endParaRPr>
              </a:p>
              <a:p>
                <a:pPr algn="l">
                  <a:buClrTx/>
                  <a:buSzTx/>
                  <a:buFontTx/>
                </a:pPr>
                <a:endParaRPr kumimoji="1" lang="zh-CN" altLang="en-US" sz="1600" dirty="0">
                  <a:solidFill>
                    <a:schemeClr val="accent1"/>
                  </a:solidFill>
                </a:endParaRPr>
              </a:p>
              <a:p>
                <a:pPr algn="l">
                  <a:buClrTx/>
                  <a:buSzTx/>
                  <a:buFontTx/>
                </a:pPr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将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𝑘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写</a:t>
                </a:r>
                <a:r>
                  <a:rPr kumimoji="1" lang="zh-CN" altLang="en-US" sz="1600" dirty="0">
                    <a:solidFill>
                      <a:schemeClr val="accent1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zh-CN" sz="1600" b="1" dirty="0">
                    <a:solidFill>
                      <a:schemeClr val="accent1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然后将实数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，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四舍五入为最近的整数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accent1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。</a:t>
                </a:r>
                <a:endParaRPr kumimoji="1" lang="zh-CN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圆角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090" y="3988435"/>
                <a:ext cx="2863850" cy="2233295"/>
              </a:xfrm>
              <a:prstGeom prst="roundRect">
                <a:avLst/>
              </a:prstGeom>
              <a:blipFill rotWithShape="1">
                <a:blip r:embed="rId4"/>
                <a:stretch>
                  <a:fillRect l="-333" t="-426" r="-333" b="-42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圆角矩形 5"/>
              <p:cNvSpPr/>
              <p:nvPr/>
            </p:nvSpPr>
            <p:spPr>
              <a:xfrm>
                <a:off x="8932545" y="3988435"/>
                <a:ext cx="2834005" cy="2233295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kumimoji="1" lang="zh-CN" altLang="en-US" sz="2400" b="1" dirty="0">
                    <a:solidFill>
                      <a:schemeClr val="accent1"/>
                    </a:solidFill>
                  </a:rPr>
                  <a:t>4.标量分解结果</a:t>
                </a:r>
                <a:endParaRPr kumimoji="1" lang="zh-CN" altLang="en-US" sz="2400" b="1" dirty="0">
                  <a:solidFill>
                    <a:schemeClr val="accent1"/>
                  </a:solidFill>
                </a:endParaRPr>
              </a:p>
              <a:p>
                <a:pPr algn="l">
                  <a:buClrTx/>
                  <a:buSzTx/>
                  <a:buFontTx/>
                </a:pPr>
                <a:endParaRPr kumimoji="1" lang="zh-CN" altLang="en-US" sz="1600" dirty="0">
                  <a:solidFill>
                    <a:schemeClr val="accent1"/>
                  </a:solidFill>
                </a:endParaRPr>
              </a:p>
              <a:p>
                <a:pPr algn="l">
                  <a:buClrTx/>
                  <a:buSzTx/>
                  <a:buFontTx/>
                </a:pPr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构造格中向量</a:t>
                </a:r>
                <a14:m>
                  <m:oMath xmlns:m="http://schemas.openxmlformats.org/officeDocument/2006/math">
                    <m:r>
                      <a:rPr kumimoji="1" lang="en-US" altLang="zh-CN" sz="1600" b="1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𝒗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accent1"/>
                    </a:solidFill>
                    <a:latin typeface="DejaVu Math TeX Gyre" panose="02000503000000000000" charset="0"/>
                    <a:cs typeface="DejaVu Math TeX Gyre" panose="02000503000000000000" charset="0"/>
                  </a:rPr>
                  <a:t>，最终得到标量分解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)=(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𝑘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r>
                      <a:rPr kumimoji="1" lang="en-US" altLang="zh-CN" sz="1600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kumimoji="1" lang="en-US" altLang="zh-CN" sz="1600" b="1" i="1" dirty="0">
                        <a:solidFill>
                          <a:schemeClr val="accent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𝒗</m:t>
                    </m:r>
                  </m:oMath>
                </a14:m>
                <a:endParaRPr kumimoji="1" lang="en-US" altLang="zh-CN" sz="1600" b="1" dirty="0">
                  <a:solidFill>
                    <a:schemeClr val="accent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6" name="圆角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45" y="3988435"/>
                <a:ext cx="2834005" cy="2233295"/>
              </a:xfrm>
              <a:prstGeom prst="roundRect">
                <a:avLst/>
              </a:prstGeom>
              <a:blipFill rotWithShape="1">
                <a:blip r:embed="rId5"/>
                <a:stretch>
                  <a:fillRect l="-336" t="-426" r="-336" b="-42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571500" y="1719580"/>
            <a:ext cx="8251825" cy="27686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1016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7395" y="1160780"/>
            <a:ext cx="598741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Eisenstein</a:t>
            </a: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整数商选择的</a:t>
            </a: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规约</a:t>
            </a:r>
            <a:endParaRPr kumimoji="1"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71500" y="1832610"/>
            <a:ext cx="8252460" cy="35509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4000" dist="1016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46760" y="1955165"/>
                <a:ext cx="4496435" cy="32226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sz="17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输入</a:t>
                </a:r>
                <a:r>
                  <a:rPr lang="en-US" altLang="zh-CN" sz="17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：</a:t>
                </a:r>
                <a:r>
                  <a:rPr lang="zh-CN" altLang="en-US" sz="17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整数</a:t>
                </a:r>
                <a14:m>
                  <m:oMath xmlns:m="http://schemas.openxmlformats.org/officeDocument/2006/math"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sz="1700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，整数</a:t>
                </a:r>
                <a14:m>
                  <m:oMath xmlns:m="http://schemas.openxmlformats.org/officeDocument/2006/math"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𝒌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 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𝝀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ℤ</m:t>
                        </m:r>
                      </m:e>
                      <m:sub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1700" b="1" i="1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</a:pPr>
                <a:r>
                  <a:rPr lang="zh-CN" altLang="en-US" sz="1700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输出</a:t>
                </a:r>
                <a:r>
                  <a:rPr lang="en-US" altLang="zh-CN" sz="1700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：</a:t>
                </a:r>
                <a:r>
                  <a:rPr lang="zh-CN" altLang="en-US" sz="1700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尽可能小的</a:t>
                </a:r>
                <a14:m>
                  <m:oMath xmlns:m="http://schemas.openxmlformats.org/officeDocument/2006/math"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𝟐</m:t>
                        </m:r>
                      </m:sub>
                    </m:sSub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700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，</a:t>
                </a:r>
                <a:r>
                  <a:rPr lang="zh-CN" altLang="en-US" sz="1700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满足：</a:t>
                </a:r>
                <a:endParaRPr lang="zh-CN" altLang="en-US" sz="1700" b="1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</a:pPr>
                <a:r>
                  <a:rPr lang="zh-CN" altLang="en-US" sz="1700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 </a:t>
                </a:r>
                <a:r>
                  <a:rPr lang="en-US" altLang="zh-CN" sz="1700" b="1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sz="17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𝟐</m:t>
                        </m:r>
                      </m:sub>
                    </m:sSub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𝝀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  <a:sym typeface="+mn-ea"/>
                      </a:rPr>
                      <m:t>≡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  <a:sym typeface="+mn-ea"/>
                      </a:rPr>
                      <m:t>𝒌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𝒎𝒐𝒅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1700" b="1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𝒏</m:t>
                    </m:r>
                  </m:oMath>
                </a14:m>
                <a:endParaRPr lang="en-US" altLang="zh-CN" sz="1700" b="1" i="1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  <a:p>
                <a:pPr indent="457200" algn="l" fontAlgn="auto">
                  <a:lnSpc>
                    <a:spcPct val="150000"/>
                  </a:lnSpc>
                </a:pPr>
                <a:endParaRPr lang="zh-CN" altLang="en-US" sz="17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r>
                  <a:rPr lang="en-US" altLang="zh-CN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      </a:t>
                </a:r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每一个有理素数都可以表示为</a:t>
                </a:r>
                <a:r>
                  <a:rPr lang="en-US" altLang="zh-CN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Eisenstein </a:t>
                </a:r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整数环某个元素的范数。对于</a:t>
                </a:r>
                <a14:m>
                  <m:oMath xmlns:m="http://schemas.openxmlformats.org/officeDocument/2006/math"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𝑛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≡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1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(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𝑚𝑜𝑑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3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𝑛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𝑐</m:t>
                        </m:r>
                      </m:e>
                      <m:sup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−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𝑐𝑑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+</m:t>
                    </m:r>
                    <m:sSup>
                      <m:sSupPr>
                        <m:ctrlP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𝑑</m:t>
                        </m:r>
                      </m:e>
                      <m:sup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进一步得到</a:t>
                </a:r>
                <a14:m>
                  <m:oMath xmlns:m="http://schemas.openxmlformats.org/officeDocument/2006/math"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𝑐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𝑑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𝜆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≡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𝑚𝑜𝑑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𝑛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17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</a:rPr>
                  <a:t>。</a:t>
                </a:r>
                <a:r>
                  <a:rPr lang="zh-CN" altLang="en-US" sz="17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于是可以使</a:t>
                </a:r>
                <a:r>
                  <a:rPr lang="zh-CN" altLang="en-US" sz="17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用</a:t>
                </a:r>
                <a:endParaRPr lang="zh-CN" altLang="en-US" sz="1700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" y="1955165"/>
                <a:ext cx="4496435" cy="3222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398135" y="1955165"/>
                <a:ext cx="3317875" cy="31057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just" fontAlgn="auto"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Lagrange-Gauss</a:t>
                </a:r>
                <a:r>
                  <a:rPr lang="zh-CN" altLang="en-US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二维格算法找到一最短向量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(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𝑐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𝑑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，得到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𝑛</m:t>
                    </m:r>
                    <m:r>
                      <a:rPr lang="en-US" altLang="zh-CN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</m:t>
                    </m:r>
                  </m:oMath>
                </a14:m>
                <a:r>
                  <a:rPr lang="zh-CN" altLang="en-US" sz="18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</a:rPr>
                  <a:t>的分解。</a:t>
                </a:r>
                <a:endParaRPr lang="zh-CN" altLang="en-US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  <a:p>
                <a:pPr algn="just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</a:t>
                </a:r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利用</a:t>
                </a:r>
                <a:r>
                  <a:rPr lang="en-US" altLang="zh-CN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Eisenstein</a:t>
                </a:r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整数的性质</a:t>
                </a:r>
                <a:r>
                  <a:rPr lang="en-US" altLang="zh-CN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重写</a:t>
                </a:r>
                <a14:m>
                  <m:oMath xmlns:m="http://schemas.openxmlformats.org/officeDocument/2006/math"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𝑘</m:t>
                    </m:r>
                  </m:oMath>
                </a14:m>
                <a:r>
                  <a:rPr lang="en-US" altLang="zh-CN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的表示</a:t>
                </a:r>
                <a:r>
                  <a:rPr lang="en-US" altLang="zh-CN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lang="zh-CN" altLang="en-US" sz="170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并将</a:t>
                </a:r>
                <a14:m>
                  <m:oMath xmlns:m="http://schemas.openxmlformats.org/officeDocument/2006/math"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𝑘</m:t>
                        </m:r>
                      </m:e>
                      <m:sub>
                        <m:r>
                          <a:rPr lang="en-US" altLang="zh-CN" sz="17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1700" i="1">
                        <a:solidFill>
                          <a:schemeClr val="accent1"/>
                        </a:solidFill>
                        <a:latin typeface="DejaVu Math TeX Gyre" panose="02000503000000000000" charset="0"/>
                        <a:ea typeface="微软雅黑" panose="020B0503020204020204" pitchFamily="34" charset="-122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8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的选择问题规约到Eisenstein 整数商的选择问题上</a:t>
                </a:r>
                <a:r>
                  <a:rPr lang="zh-CN" altLang="en-US" sz="18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，</a:t>
                </a:r>
                <a:r>
                  <a:rPr lang="zh-CN" altLang="en-US" sz="1800">
                    <a:solidFill>
                      <a:schemeClr val="accent1"/>
                    </a:solidFill>
                    <a:latin typeface="DejaVu Math TeX Gyre" panose="02000503000000000000" charset="0"/>
                    <a:ea typeface="微软雅黑" panose="020B0503020204020204" pitchFamily="34" charset="-122"/>
                    <a:cs typeface="DejaVu Math TeX Gyre" panose="02000503000000000000" charset="0"/>
                    <a:sym typeface="+mn-ea"/>
                  </a:rPr>
                  <a:t>最终得到表达式：</a:t>
                </a:r>
                <a:endParaRPr lang="zh-CN" altLang="en-US" sz="1800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  <a:p>
                <a:pPr algn="just" fontAlgn="auto">
                  <a:lnSpc>
                    <a:spcPct val="150000"/>
                  </a:lnSpc>
                  <a:buClrTx/>
                  <a:buSzTx/>
                  <a:buFontTx/>
                </a:pPr>
                <a:endParaRPr lang="en-US" altLang="zh-CN" sz="1700" i="1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  <a:p>
                <a:pPr algn="just" fontAlgn="auto">
                  <a:lnSpc>
                    <a:spcPct val="150000"/>
                  </a:lnSpc>
                  <a:buClrTx/>
                  <a:buSzTx/>
                  <a:buFontTx/>
                </a:pPr>
                <a:endParaRPr lang="en-US" altLang="zh-CN" sz="1700" i="1">
                  <a:solidFill>
                    <a:schemeClr val="accent1"/>
                  </a:solidFill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35" y="1955165"/>
                <a:ext cx="3317875" cy="3105785"/>
              </a:xfrm>
              <a:prstGeom prst="rect">
                <a:avLst/>
              </a:prstGeom>
              <a:blipFill rotWithShape="1">
                <a:blip r:embed="rId4"/>
                <a:stretch>
                  <a:fillRect b="-31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圆角矩形 1"/>
              <p:cNvSpPr/>
              <p:nvPr/>
            </p:nvSpPr>
            <p:spPr>
              <a:xfrm>
                <a:off x="9264015" y="1445260"/>
                <a:ext cx="2700655" cy="1143635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/>
                  <a:t>利用用</a:t>
                </a:r>
                <a:r>
                  <a:rPr lang="en-US" altLang="zh-CN"/>
                  <a:t>Lagrange-Gauss</a:t>
                </a:r>
                <a:r>
                  <a:rPr lang="zh-CN" altLang="en-US"/>
                  <a:t>二维格算法分解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𝑛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2" name="圆角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015" y="1445260"/>
                <a:ext cx="2700655" cy="1143635"/>
              </a:xfrm>
              <a:prstGeom prst="roundRect">
                <a:avLst/>
              </a:prstGeom>
              <a:blipFill rotWithShape="1">
                <a:blip r:embed="rId5"/>
                <a:stretch>
                  <a:fillRect l="-235" t="-555" r="-235" b="-555"/>
                </a:stretch>
              </a:blipFill>
            </p:spPr>
            <p:style>
              <a:lnRef idx="2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圆角矩形 4"/>
              <p:cNvSpPr/>
              <p:nvPr/>
            </p:nvSpPr>
            <p:spPr>
              <a:xfrm>
                <a:off x="9276715" y="3197225"/>
                <a:ext cx="2700655" cy="102235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/>
                  <a:t>重写</a:t>
                </a:r>
                <a14:m>
                  <m:oMath xmlns:m="http://schemas.openxmlformats.org/officeDocument/2006/math">
                    <m:r>
                      <a:rPr lang="en-US" altLang="zh-CN">
                        <a:latin typeface="DejaVu Math TeX Gyre" panose="02000503000000000000" charset="0"/>
                      </a:rPr>
                      <m:t> 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,</a:t>
                </a:r>
                <a:r>
                  <a:rPr lang="zh-CN" altLang="en-US"/>
                  <a:t>问题</a:t>
                </a:r>
                <a:r>
                  <a:rPr lang="zh-CN" altLang="en-US"/>
                  <a:t>规约</a:t>
                </a:r>
                <a:endParaRPr lang="zh-CN" altLang="en-US"/>
              </a:p>
            </p:txBody>
          </p:sp>
        </mc:Choice>
        <mc:Fallback>
          <p:sp>
            <p:nvSpPr>
              <p:cNvPr id="5" name="圆角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715" y="3197225"/>
                <a:ext cx="2700655" cy="1022350"/>
              </a:xfrm>
              <a:prstGeom prst="roundRect">
                <a:avLst/>
              </a:prstGeom>
              <a:blipFill rotWithShape="1">
                <a:blip r:embed="rId6"/>
                <a:stretch>
                  <a:fillRect l="-235" t="-621" r="-235" b="-621"/>
                </a:stretch>
              </a:blipFill>
            </p:spPr>
            <p:style>
              <a:lnRef idx="2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圆角矩形 5"/>
              <p:cNvSpPr/>
              <p:nvPr/>
            </p:nvSpPr>
            <p:spPr>
              <a:xfrm>
                <a:off x="9276715" y="4827270"/>
                <a:ext cx="2700655" cy="1179195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/>
                  <a:t>选择</a:t>
                </a:r>
                <a:r>
                  <a:rPr lang="en-US" altLang="zh-CN"/>
                  <a:t>Eisenstein</a:t>
                </a:r>
                <a:r>
                  <a:rPr lang="zh-CN" altLang="en-US"/>
                  <a:t>整数商</a:t>
                </a:r>
                <a:r>
                  <a:rPr lang="en-US" altLang="zh-CN"/>
                  <a:t>，</a:t>
                </a:r>
                <a:r>
                  <a:rPr lang="zh-CN" altLang="en-US"/>
                  <a:t>得到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DejaVu Math TeX Gyre" panose="02000503000000000000" charset="0"/>
                      </a:rPr>
                      <m:t> 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</m:oMath>
                </a14:m>
                <a:r>
                  <a:rPr lang="zh-CN" altLang="en-US"/>
                  <a:t>表达式</a:t>
                </a:r>
                <a:endParaRPr lang="zh-CN" altLang="en-US"/>
              </a:p>
            </p:txBody>
          </p:sp>
        </mc:Choice>
        <mc:Fallback>
          <p:sp>
            <p:nvSpPr>
              <p:cNvPr id="6" name="圆角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715" y="4827270"/>
                <a:ext cx="2700655" cy="1179195"/>
              </a:xfrm>
              <a:prstGeom prst="roundRect">
                <a:avLst/>
              </a:prstGeom>
              <a:blipFill rotWithShape="1">
                <a:blip r:embed="rId7"/>
                <a:stretch>
                  <a:fillRect l="-235" t="-539" r="-235" b="-539"/>
                </a:stretch>
              </a:blipFill>
            </p:spPr>
            <p:style>
              <a:lnRef idx="2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95" y="5632450"/>
            <a:ext cx="2654300" cy="838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0960" y="5803900"/>
            <a:ext cx="4953000" cy="49530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10627360" y="2596515"/>
            <a:ext cx="0" cy="548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0627360" y="4284345"/>
            <a:ext cx="0" cy="529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占位符 4"/>
          <p:cNvSpPr>
            <a:spLocks noGrp="1"/>
          </p:cNvSpPr>
          <p:nvPr/>
        </p:nvSpPr>
        <p:spPr>
          <a:xfrm>
            <a:off x="4953635" y="1689735"/>
            <a:ext cx="5042535" cy="4511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</a:rPr>
              <a:t>一、背景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二、</a:t>
            </a:r>
            <a:r>
              <a:rPr lang="en-US" alt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GLV</a:t>
            </a:r>
            <a:r>
              <a:rPr lang="zh-CN" altLang="en-US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方法标量分解的规约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三、实现</a:t>
            </a:r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r>
              <a:rPr lang="zh-CN" b="0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四、实验结果</a:t>
            </a:r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lvl="0" algn="l"/>
            <a:endParaRPr lang="zh-CN" b="0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571501" y="1749030"/>
            <a:ext cx="5147187" cy="247689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1016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7395" y="1160780"/>
            <a:ext cx="364934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预计算及其</a:t>
            </a: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优化</a:t>
            </a:r>
            <a:endParaRPr kumimoji="1"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571501" y="1832850"/>
            <a:ext cx="5147187" cy="46242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4000" dist="1016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6760" y="2107565"/>
            <a:ext cx="4720590" cy="415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实际实现中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采用简化版的计算方案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不影响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性能：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于是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预计算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endParaRPr lang="en-US" altLang="zh-CN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endParaRPr lang="en-US" altLang="zh-CN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just" fontAlgn="auto">
              <a:lnSpc>
                <a:spcPct val="150000"/>
              </a:lnSpc>
            </a:pP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得到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285" y="3096895"/>
            <a:ext cx="3177540" cy="563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4191635"/>
            <a:ext cx="2446020" cy="835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625" y="5269230"/>
            <a:ext cx="1244600" cy="8966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309996" y="1749665"/>
            <a:ext cx="5147187" cy="247689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1016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6309996" y="1833485"/>
            <a:ext cx="5147187" cy="46242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4000" dist="1016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485255" y="2108200"/>
                <a:ext cx="4720590" cy="41503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just" fontAlgn="auto">
                  <a:lnSpc>
                    <a:spcPct val="150000"/>
                  </a:lnSpc>
                </a:pPr>
                <a:r>
                  <a:rPr lang="en-US" altLang="zh-CN" sz="200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</a:t>
                </a:r>
                <a:r>
                  <a:rPr lang="zh-CN" altLang="en-US" sz="20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乘法除法可以通过移位操作高效完成</a:t>
                </a:r>
                <a:r>
                  <a:rPr lang="en-US" altLang="zh-CN" sz="20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！</a:t>
                </a:r>
                <a:endParaRPr lang="en-US" altLang="zh-CN" sz="2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457200" algn="just" fontAlgn="auto">
                  <a:lnSpc>
                    <a:spcPct val="150000"/>
                  </a:lnSpc>
                </a:pPr>
                <a:r>
                  <a:rPr lang="zh-CN" altLang="en-US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得到</a:t>
                </a:r>
                <a:r>
                  <a:rPr lang="en-US" altLang="zh-CN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</a:t>
                </a:r>
                <a:endParaRPr lang="en-US" altLang="zh-CN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457200" algn="just" fontAlgn="auto">
                  <a:lnSpc>
                    <a:spcPct val="150000"/>
                  </a:lnSpc>
                </a:pPr>
                <a:endParaRPr lang="en-US" altLang="zh-CN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457200" algn="just" fontAlgn="auto">
                  <a:lnSpc>
                    <a:spcPct val="150000"/>
                  </a:lnSpc>
                </a:pPr>
                <a:endParaRPr lang="en-US" altLang="zh-CN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457200" algn="just" fontAlgn="auto">
                  <a:lnSpc>
                    <a:spcPct val="150000"/>
                  </a:lnSpc>
                </a:pPr>
                <a:endParaRPr lang="en-US" altLang="zh-CN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457200" algn="just" fontAlgn="auto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可以证明</a:t>
                </a:r>
                <a:r>
                  <a:rPr lang="en-US" altLang="zh-CN" sz="20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lang="zh-CN" altLang="en-US" sz="20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分解结果上界为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128</m:t>
                        </m:r>
                      </m:sup>
                    </m:sSup>
                  </m:oMath>
                </a14:m>
                <a:endParaRPr lang="en-US" altLang="zh-CN" sz="20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255" y="2108200"/>
                <a:ext cx="4720590" cy="41503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325" y="2619375"/>
            <a:ext cx="2329180" cy="13639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6410" y="4088765"/>
            <a:ext cx="1477010" cy="1339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747395" y="1160780"/>
            <a:ext cx="364934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600"/>
              </a:lnSpc>
            </a:pP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其他加速</a:t>
            </a:r>
            <a:r>
              <a:rPr kumimoji="1"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Gotham Bold" charset="0"/>
              </a:rPr>
              <a:t>技巧</a:t>
            </a:r>
            <a:endParaRPr kumimoji="1"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7395" y="1768475"/>
            <a:ext cx="11002645" cy="4849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标量分解后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可以结合其他标量乘法加速技巧进一步提高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计算效率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514465" y="4510405"/>
            <a:ext cx="4178935" cy="16808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kumimoji="1" lang="zh-CN" altLang="en-US" sz="2800" dirty="0">
                <a:solidFill>
                  <a:schemeClr val="accent1"/>
                </a:solidFill>
                <a:sym typeface="+mn-ea"/>
              </a:rPr>
              <a:t>预计算表与加法链</a:t>
            </a:r>
            <a:endParaRPr kumimoji="1" lang="zh-CN" altLang="en-US" sz="2800" dirty="0">
              <a:solidFill>
                <a:schemeClr val="accent1"/>
              </a:solidFill>
              <a:sym typeface="+mn-ea"/>
            </a:endParaRPr>
          </a:p>
          <a:p>
            <a:pPr algn="ctr"/>
            <a:endParaRPr kumimoji="1" lang="zh-CN" altLang="en-US" dirty="0"/>
          </a:p>
          <a:p>
            <a:pPr algn="l">
              <a:buClrTx/>
              <a:buSzTx/>
              <a:buFontTx/>
            </a:pPr>
            <a:r>
              <a:rPr kumimoji="1" lang="zh-CN" altLang="en-US" sz="2000" dirty="0">
                <a:solidFill>
                  <a:schemeClr val="accent1"/>
                </a:solidFill>
              </a:rPr>
              <a:t>对固定点加速无需标量分解，直接将实时计算简化为查表累加操作</a:t>
            </a:r>
            <a:endParaRPr kumimoji="1"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01495" y="4510405"/>
            <a:ext cx="4062095" cy="16808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kumimoji="1" lang="zh-CN" altLang="en-US" sz="2800" dirty="0">
                <a:solidFill>
                  <a:schemeClr val="accent1"/>
                </a:solidFill>
              </a:rPr>
              <a:t>雅可比坐标</a:t>
            </a:r>
            <a:endParaRPr kumimoji="1" lang="zh-CN" altLang="en-US" sz="2800" dirty="0">
              <a:solidFill>
                <a:schemeClr val="accent1"/>
              </a:solidFill>
            </a:endParaRPr>
          </a:p>
          <a:p>
            <a:pPr algn="ctr"/>
            <a:endParaRPr kumimoji="1" lang="zh-CN" altLang="en-US" sz="2000" dirty="0">
              <a:solidFill>
                <a:schemeClr val="accent1"/>
              </a:solidFill>
            </a:endParaRPr>
          </a:p>
          <a:p>
            <a:pPr algn="ctr"/>
            <a:r>
              <a:rPr kumimoji="1" lang="zh-CN" altLang="en-US" sz="2000" dirty="0">
                <a:solidFill>
                  <a:schemeClr val="accent1"/>
                </a:solidFill>
              </a:rPr>
              <a:t>减少计算过程中的除法操作，只涉及加法和乘法，提高计算效率</a:t>
            </a:r>
            <a:endParaRPr kumimoji="1"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514465" y="2498090"/>
            <a:ext cx="4178935" cy="168148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kumimoji="1" lang="zh-CN" altLang="en-US" sz="2800" dirty="0">
                <a:solidFill>
                  <a:schemeClr val="accent1"/>
                </a:solidFill>
                <a:sym typeface="+mn-ea"/>
              </a:rPr>
              <a:t>窗口非相邻形式</a:t>
            </a:r>
            <a:r>
              <a:rPr kumimoji="1" lang="en-US" altLang="zh-CN" sz="2800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2800" b="1" i="1" dirty="0">
                <a:solidFill>
                  <a:schemeClr val="accent1"/>
                </a:solidFill>
                <a:sym typeface="+mn-ea"/>
              </a:rPr>
              <a:t>wNAF</a:t>
            </a:r>
            <a:r>
              <a:rPr kumimoji="1" lang="en-US" altLang="zh-CN" sz="2800" dirty="0">
                <a:solidFill>
                  <a:schemeClr val="accent1"/>
                </a:solidFill>
                <a:sym typeface="+mn-ea"/>
              </a:rPr>
              <a:t>)</a:t>
            </a:r>
            <a:endParaRPr kumimoji="1" lang="zh-CN" altLang="en-US" sz="2800" b="1" i="1" dirty="0">
              <a:solidFill>
                <a:schemeClr val="accent1"/>
              </a:solidFill>
            </a:endParaRPr>
          </a:p>
          <a:p>
            <a:pPr algn="ctr"/>
            <a:endParaRPr kumimoji="1" lang="zh-CN" altLang="en-US" dirty="0"/>
          </a:p>
          <a:p>
            <a:pPr algn="l">
              <a:buClrTx/>
              <a:buSzTx/>
              <a:buFontTx/>
            </a:pPr>
            <a:r>
              <a:rPr kumimoji="1" lang="zh-CN" altLang="en-US" sz="2000" dirty="0">
                <a:solidFill>
                  <a:schemeClr val="accent1"/>
                </a:solidFill>
              </a:rPr>
              <a:t>在标量分解的基础上，对标量进行稀疏化编码，降低非零比特密度</a:t>
            </a:r>
            <a:endParaRPr kumimoji="1"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801495" y="2498090"/>
            <a:ext cx="4062095" cy="168148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kumimoji="1" lang="zh-CN" altLang="en-US" sz="2800" b="1" i="1" dirty="0">
                <a:solidFill>
                  <a:schemeClr val="accent1"/>
                </a:solidFill>
              </a:rPr>
              <a:t>Shamir’s Trick</a:t>
            </a:r>
            <a:endParaRPr kumimoji="1" lang="zh-CN" altLang="en-US" sz="2800" b="1" i="1" dirty="0">
              <a:solidFill>
                <a:schemeClr val="accent1"/>
              </a:solidFill>
            </a:endParaRPr>
          </a:p>
          <a:p>
            <a:pPr algn="ctr"/>
            <a:endParaRPr kumimoji="1" lang="zh-CN" altLang="en-US" dirty="0"/>
          </a:p>
          <a:p>
            <a:pPr algn="l"/>
            <a:r>
              <a:rPr kumimoji="1" lang="zh-CN" altLang="en-US" sz="2000" dirty="0">
                <a:solidFill>
                  <a:schemeClr val="accent1"/>
                </a:solidFill>
              </a:rPr>
              <a:t>将分解后两个标量的位同时处理，合并倍加路径，从而节省时间</a:t>
            </a:r>
            <a:endParaRPr kumimoji="1" lang="zh-CN" alt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799_1*l_h_i*1_2_1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415.06165354330716,&quot;left&quot;:45.00007874015737,&quot;top&quot;:93.4188976377953,&quot;width&quot;:860.195191352423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.25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commondata" val="eyJoZGlkIjoiOWExYjYzZWJjYTgwN2I1MzFiYzljYjVhMTY4MDAzMzEifQ=="/>
  <p:tag name="resource_record_key" val="{&quot;8&quot;:[20294351,20474624,20469994,4542797,4556385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1799_1*l_h_i*1_2_2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415.01165354330715,&quot;left&quot;:45,&quot;top&quot;:93.4188976377953,&quot;width&quot;:860.1952700925813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SHADOW_SCHEMECOLOR_INDEX" val="14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799_1*l_h_i*1_2_1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415.01165354330715,&quot;left&quot;:45,&quot;top&quot;:93.4188976377953,&quot;width&quot;:860.195270092581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.25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1799_1*l_h_i*1_2_2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415.06165354330716,&quot;left&quot;:45.00007874015737,&quot;top&quot;:93.4188976377953,&quot;width&quot;:860.1951913524239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SHADOW_SCHEMECOLOR_INDEX" val="14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799_1*l_h_i*1_2_1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415.06165354330716,&quot;left&quot;:45.00007874015737,&quot;top&quot;:93.4188976377953,&quot;width&quot;:860.1951913524239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.25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1799_1*l_h_i*1_2_2"/>
  <p:tag name="KSO_WM_TEMPLATE_CATEGORY" val="diagram"/>
  <p:tag name="KSO_WM_TEMPLATE_INDEX" val="20231799"/>
  <p:tag name="KSO_WM_UNIT_LAYERLEVEL" val="1_1_1"/>
  <p:tag name="KSO_WM_TAG_VERSION" val="3.0"/>
  <p:tag name="KSO_WM_DIAGRAM_GROUP_CODE" val="l1-1"/>
  <p:tag name="KSO_WM_DIAGRAM_VERSION" val="3"/>
  <p:tag name="KSO_WM_DIAGRAM_COLOR_TRICK" val="3"/>
  <p:tag name="KSO_WM_DIAGRAM_COLOR_TEXT_CAN_REMOVE" val="n"/>
  <p:tag name="KSO_WM_DIAGRAM_MAX_ITEMCNT" val="3"/>
  <p:tag name="KSO_WM_DIAGRAM_MIN_ITEMCNT" val="2"/>
  <p:tag name="KSO_WM_DIAGRAM_VIRTUALLY_FRAME" val="{&quot;height&quot;:415.06165354330716,&quot;left&quot;:45.00007874015737,&quot;top&quot;:93.4188976377953,&quot;width&quot;:860.1951913524239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SHADOW_SCHEMECOLOR_INDEX" val="14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山东大学配色">
      <a:dk1>
        <a:srgbClr val="9B0D14"/>
      </a:dk1>
      <a:lt1>
        <a:srgbClr val="FFFFFF"/>
      </a:lt1>
      <a:dk2>
        <a:srgbClr val="9B0D14"/>
      </a:dk2>
      <a:lt2>
        <a:srgbClr val="FFFFFF"/>
      </a:lt2>
      <a:accent1>
        <a:srgbClr val="3B3B3B"/>
      </a:accent1>
      <a:accent2>
        <a:srgbClr val="5C5C5C"/>
      </a:accent2>
      <a:accent3>
        <a:srgbClr val="929292"/>
      </a:accent3>
      <a:accent4>
        <a:srgbClr val="E9E9E9"/>
      </a:accent4>
      <a:accent5>
        <a:srgbClr val="E9E9E9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山东大学配色">
      <a:dk1>
        <a:srgbClr val="9B0D14"/>
      </a:dk1>
      <a:lt1>
        <a:srgbClr val="FFFFFF"/>
      </a:lt1>
      <a:dk2>
        <a:srgbClr val="9B0D14"/>
      </a:dk2>
      <a:lt2>
        <a:srgbClr val="FFFFFF"/>
      </a:lt2>
      <a:accent1>
        <a:srgbClr val="3B3B3B"/>
      </a:accent1>
      <a:accent2>
        <a:srgbClr val="5C5C5C"/>
      </a:accent2>
      <a:accent3>
        <a:srgbClr val="929292"/>
      </a:accent3>
      <a:accent4>
        <a:srgbClr val="E9E9E9"/>
      </a:accent4>
      <a:accent5>
        <a:srgbClr val="E9E9E9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1718</Words>
  <Application>WPS 演示</Application>
  <PresentationFormat>宽屏</PresentationFormat>
  <Paragraphs>147</Paragraphs>
  <Slides>12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汉仪旗黑</vt:lpstr>
      <vt:lpstr>黑体</vt:lpstr>
      <vt:lpstr>汉仪中黑KW</vt:lpstr>
      <vt:lpstr>Gotham Bold</vt:lpstr>
      <vt:lpstr>Cambria Math</vt:lpstr>
      <vt:lpstr>DejaVu Math TeX Gyre</vt:lpstr>
      <vt:lpstr>宋体</vt:lpstr>
      <vt:lpstr>等线</vt:lpstr>
      <vt:lpstr>汉仪中等线KW</vt:lpstr>
      <vt:lpstr>Arial Unicode MS</vt:lpstr>
      <vt:lpstr>Calibri</vt:lpstr>
      <vt:lpstr>Helvetica Neue</vt:lpstr>
      <vt:lpstr>汉仪书宋二KW</vt:lpstr>
      <vt:lpstr>等线 Light</vt:lpstr>
      <vt:lpstr>苹方-简</vt:lpstr>
      <vt:lpstr>Kingsoft Math</vt:lpstr>
      <vt:lpstr>微软雅黑</vt:lpstr>
      <vt:lpstr>黑体</vt:lpstr>
      <vt:lpstr>Office 主题​​</vt:lpstr>
      <vt:lpstr>2_Office 主题​​</vt:lpstr>
      <vt:lpstr>Equation.KSEE3</vt:lpstr>
      <vt:lpstr>素域上Kobitz曲线上GLV规约方法研究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朱强</dc:creator>
  <cp:lastModifiedBy>GoingOn17</cp:lastModifiedBy>
  <cp:revision>98</cp:revision>
  <dcterms:created xsi:type="dcterms:W3CDTF">2025-05-15T12:15:28Z</dcterms:created>
  <dcterms:modified xsi:type="dcterms:W3CDTF">2025-05-15T12:15:28Z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D4A93588CC854C0CB1CD3FF40F8BE08E_12</vt:lpwstr>
  </property>
  <property fmtid="{D5CDD505-2E9C-101B-9397-08002B2CF9AE}" pid="3" name="KSOProductBuildVer">
    <vt:lpwstr>2052-7.3.1.8967</vt:lpwstr>
  </property>
</Properties>
</file>